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8" r:id="rId7"/>
    <p:sldId id="266" r:id="rId8"/>
    <p:sldId id="269" r:id="rId9"/>
    <p:sldId id="271" r:id="rId10"/>
    <p:sldId id="295" r:id="rId11"/>
    <p:sldId id="296" r:id="rId12"/>
    <p:sldId id="277" r:id="rId13"/>
    <p:sldId id="262" r:id="rId14"/>
    <p:sldId id="270" r:id="rId15"/>
    <p:sldId id="275" r:id="rId16"/>
    <p:sldId id="276" r:id="rId17"/>
    <p:sldId id="264" r:id="rId18"/>
    <p:sldId id="29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8" r:id="rId29"/>
    <p:sldId id="290" r:id="rId30"/>
    <p:sldId id="291" r:id="rId31"/>
    <p:sldId id="292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oppins" panose="00000500000000000000" pitchFamily="2" charset="-18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69" autoAdjust="0"/>
  </p:normalViewPr>
  <p:slideViewPr>
    <p:cSldViewPr snapToGrid="0">
      <p:cViewPr>
        <p:scale>
          <a:sx n="90" d="100"/>
          <a:sy n="90" d="100"/>
        </p:scale>
        <p:origin x="403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-booker.herokuapp.com/apidoc/index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Marcin Grzegowski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>
              <a:buSzPct val="108108"/>
            </a:pPr>
            <a:r>
              <a:rPr lang="pl-PL" b="0" i="0" dirty="0">
                <a:solidFill>
                  <a:srgbClr val="292D38"/>
                </a:solidFill>
                <a:effectLst/>
                <a:latin typeface="robotoregular"/>
              </a:rPr>
              <a:t>ZDTESTpol125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GURU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99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BANK</a:t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FE50381-03B0-48A1-E9FF-C4D5EE17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829"/>
            <a:ext cx="12192000" cy="56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DA6F0AE-0C16-5F9B-1F3A-2FE7F517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63"/>
            <a:ext cx="12192000" cy="56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C43D94-8C0B-E04B-CD2D-0B2E3B6E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i="0" dirty="0">
                <a:solidFill>
                  <a:srgbClr val="11111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Test Run Projekt końcowy Guru99</a:t>
            </a:r>
            <a:endParaRPr lang="pl-PL" sz="4000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44E53D0-9465-8AA4-8D9A-A06DD9C0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A6A6BB-1571-CEDB-114F-F21CB954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52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Guru99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4278566352"/>
              </p:ext>
            </p:extLst>
          </p:nvPr>
        </p:nvGraphicFramePr>
        <p:xfrm>
          <a:off x="779956" y="1466839"/>
          <a:ext cx="10074309" cy="4918673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6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598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ID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Sesji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: 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GDY31.08.2023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18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Tester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Marcin Grzegowski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Data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31.08.2023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Rozpoczęcia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11:30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Zakończenia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Cel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algn="l"/>
                      <a:r>
                        <a:rPr lang="pl-PL" sz="800" b="0" i="0" dirty="0">
                          <a:solidFill>
                            <a:srgbClr val="1D1C1D"/>
                          </a:solidFill>
                          <a:effectLst/>
                          <a:latin typeface="+mn-lt"/>
                        </a:rPr>
                        <a:t>celem sesji było zapoznanie się z interfejsem i funkcjami strony Guru99 takimi jak: 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tworzenie użytkownika, edytowanie danych użytkownika, usuwanie klienta, tworzenie nowego konta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849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Znalezione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Bł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ę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dy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bez podania danych.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bardzo nieintuicyjne. po wpisaniu danych dostępu nie ma przekierowania do strony logowania. trzeba cofać strony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z podaniem danych.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niepoprawnym loginem i hasłem.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edycja danych po wprowadzeniu ID użytkownika.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w polu nr telefonu można wpisać 1 cyfrę i system przepuści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mailu mogą być same cyfry, ważne żeby była "@" i "."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PIN, miasto odrzuca litery i znaki specjalne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hasło może mieć jeden znak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adres może składać się z samych cyfr ale bez znaków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przyszła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w roku 0001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edytowaniu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nie można edytować nazwy, płci i daty urodzenia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pozostałe elementy są możliwe do edycji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usuwaniu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Customera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niezależnie czy wprowadzę poprawne czy niepoprawne ID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system wypluwa info "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 istnieje"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nowego konta niepoprawne ID nie działa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Dalsza analiza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 </a:t>
                      </a:r>
                      <a:r>
                        <a:rPr lang="pl-PL" sz="800" u="none" strike="noStrike" cap="none" dirty="0"/>
                        <a:t> 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F6E1E28-B4EB-23B4-7A9F-F0791C84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39"/>
            <a:ext cx="12192000" cy="56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1F24924-DAEF-DDD4-B627-B2997FF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88" y="1668330"/>
            <a:ext cx="6764882" cy="469923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593C1DE-9629-308C-AA02-CE54DB21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68330"/>
            <a:ext cx="3917019" cy="46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11F201-B361-E5F4-D876-CA578DE0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60710"/>
            <a:ext cx="3686227" cy="463193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8203798-7598-F045-92B5-BC901934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39" y="1660710"/>
            <a:ext cx="3569109" cy="463193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C571A67-A1A1-F0E5-A3A3-1723B259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48" y="1660710"/>
            <a:ext cx="3569109" cy="46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Elementy dodatkowe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Test nagrany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za pomocą Narzędzia Selenium IDE.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/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Wysyłanie request’ów za pomocą narzędzia Postman, (GET, POST, PUT, DELETE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, PATCH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).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Behavior Driven Development.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internetowej.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F7BE9BED-5C52-3F15-0A4E-AC5B0D007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72629"/>
              </p:ext>
            </p:extLst>
          </p:nvPr>
        </p:nvGraphicFramePr>
        <p:xfrm>
          <a:off x="92075" y="92075"/>
          <a:ext cx="6778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3" imgW="677160" imgH="439560" progId="Package">
                  <p:embed/>
                </p:oleObj>
              </mc:Choice>
              <mc:Fallback>
                <p:oleObj name="Obiekt powłoki pakowarki" showAsIcon="1" r:id="rId3" imgW="6771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7786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EB886D-7B2C-0A93-5F2C-84DE442D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000" dirty="0" err="1">
                <a:latin typeface="Poppins" panose="00000500000000000000" pitchFamily="2" charset="-18"/>
                <a:cs typeface="Poppins" panose="00000500000000000000" pitchFamily="2" charset="-18"/>
              </a:rPr>
              <a:t>Selenium</a:t>
            </a:r>
            <a:r>
              <a:rPr lang="pl-PL" sz="3000" dirty="0">
                <a:latin typeface="Poppins" panose="00000500000000000000" pitchFamily="2" charset="-18"/>
                <a:cs typeface="Poppins" panose="00000500000000000000" pitchFamily="2" charset="-18"/>
              </a:rPr>
              <a:t> IDE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5A37C-39A5-E523-CFB7-9E6F00454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FB5B387-B3CC-C72B-B5C8-DC2ECB8A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668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C7CF1F-DADB-38C1-3CCB-49788F08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>
                <a:latin typeface="Poppins" panose="00000500000000000000" pitchFamily="2" charset="-18"/>
                <a:cs typeface="Poppins" panose="00000500000000000000" pitchFamily="2" charset="-18"/>
              </a:rPr>
              <a:t>Postman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C84ABB1-26F0-2358-5C6F-F9563EF6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Wykorzystałem publiczne API do wysyłania request’ów za pomocą narzędzia Postman, (GET, POST, PUT, DELETE, PATCH). </a:t>
            </a:r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Strona do publicznego API: </a:t>
            </a:r>
            <a:r>
              <a:rPr lang="pl-PL" dirty="0">
                <a:hlinkClick r:id="rId2"/>
              </a:rPr>
              <a:t>https://restful-booker.herokuapp.com/apidoc/index.html</a:t>
            </a: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 kolejnych slajdach opisane są podane Requesty</a:t>
            </a:r>
          </a:p>
        </p:txBody>
      </p:sp>
    </p:spTree>
    <p:extLst>
      <p:ext uri="{BB962C8B-B14F-4D97-AF65-F5344CB8AC3E}">
        <p14:creationId xmlns:p14="http://schemas.microsoft.com/office/powerpoint/2010/main" val="99481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Projekt Guru99 Bank to aplikacja webowa, która ma na celu udostępnienie klientom bankowości internetowej z poziomu Managera oraz Klienta. Celem testów było wykrycie błędów oraz sprawdzenie czy aplikacja działa zgodnie ze specyfikacją wymagań i jest prosta do obsługi.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Aplikacja była testowana na podstawie Specyfikacji wymagań oprogramowania oraz za pomocą testów eksploracyjnych.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Do robienia screenshotów użyłem narzędzia Screenpresso.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  <a:p>
            <a:pPr marL="552450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Co udało się zrobić np: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Przypadki testowe w narzędziu Test Rail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Zgłoszenia defektów w JIRA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Test w narzędziu Selenium IDE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Scenariusze napisane w BDD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Ryzyka projektowe i ryzyka produktowe.</a:t>
            </a: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 Chrome Devtools.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3B9DBB-F019-F0BE-F5BB-261A380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73D94B-7C51-AFF7-6F9C-D8DDC815B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E1C3BE3-8CED-777C-7244-25A475C9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1" y="1656390"/>
            <a:ext cx="10515600" cy="46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6A5291-551B-6F14-2C01-3B947B4C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2EE44D-CAB1-FE93-C631-B2D010DA8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BFEC41-E50C-BD24-DECE-4CB29F0A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8" y="1690688"/>
            <a:ext cx="1017311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A007B-F176-BFE9-DDF0-783475A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27C1C53-E7BD-E8B4-8D5F-4583EE7B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6FC4F5-99A0-2783-A9A1-FF880D7B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1" y="1825625"/>
            <a:ext cx="10259368" cy="45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9439E-6799-C396-954F-CB1B1942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4959F5-3BD6-50A1-ED21-60C86F69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0C917AC-7F5C-4FA1-9009-2EA84082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1690689"/>
            <a:ext cx="10219173" cy="46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4B83C-DCAE-D2DB-4674-BC27E6B5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„PUT” – aktualizacja bądź tworzenie nowych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81A3FA-3894-FE96-EA69-51DCBD7F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0F5B913-6C8A-B7E7-D076-91833427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" y="1690688"/>
            <a:ext cx="10730802" cy="45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5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10BFC8-FA29-B114-A118-1F50223D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„PATCH” – aktualizacja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D529C2-6BC1-15CC-2AFE-0E47F4FC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A2CCA4D-B9B5-97E6-6613-9B381ED6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1" y="1690688"/>
            <a:ext cx="10651254" cy="454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5683FE-70B0-8E30-17CA-D2AF534B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DELETE – usuwanie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8A162E7-4831-74F6-D394-A906A7CFD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8530D7-628D-B4A1-5193-DA9EDC25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7" y="1690688"/>
            <a:ext cx="1046033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AC8F6D-BBCA-DA1E-903D-C6788F3B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77D28-E013-1E72-6907-C9CC3F93B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ABB151-5A62-98DF-CC49-82ED28B9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7" y="1677847"/>
            <a:ext cx="10730803" cy="46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7C5301-0C13-3768-6BB3-D074C43F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sz="33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</a:t>
            </a:r>
            <a:r>
              <a:rPr lang="pl-PL" sz="3300" dirty="0" err="1">
                <a:latin typeface="Poppins"/>
                <a:ea typeface="Poppins"/>
                <a:cs typeface="Poppins"/>
                <a:sym typeface="Poppins"/>
              </a:rPr>
              <a:t>Behavior</a:t>
            </a:r>
            <a:r>
              <a:rPr lang="pl-PL" sz="33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300" dirty="0" err="1"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3300" dirty="0">
                <a:latin typeface="Poppins"/>
                <a:ea typeface="Poppins"/>
                <a:cs typeface="Poppins"/>
                <a:sym typeface="Poppins"/>
              </a:rPr>
              <a:t> Development.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5A0246-891A-74AE-E0D6-C5D52FBC3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pl-PL" dirty="0"/>
              <a:t>Logowanie ścieżka pozytywna i negatywna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92599F3-BB1D-EE94-9DA8-3F1DEE8FCE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2B4FCAD-C043-BC34-C457-568EEACB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pl-PL" dirty="0"/>
              <a:t>Tworzenie konta oszczędnościowego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958197B-B4CB-7D5A-E1EC-22BB9587B4F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D7B6B2B9-9FBD-6439-975F-6BB9A89E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3" y="2487561"/>
            <a:ext cx="5183188" cy="379525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6007BB8F-1F62-C111-D88B-EA4EACF1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5" y="2470047"/>
            <a:ext cx="5448772" cy="37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FB98D-6612-2707-F3EB-A89578A7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Chrome DevTools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BC0917-BF27-BB6D-41BD-090AC3300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l-PL" dirty="0"/>
              <a:t>DevTools jest zestawem narzędzi wbudowanych w przeglądarkę, które pozwalają w szybki sposób przeanalizować i edytować stronę. Łatwo możemy również zdiagnozować występujące problemy oraz np: sprawdzić implementacje wybranego elementu, modułu czy sekcji. Opisałem trzy wybrane DevTools: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Elements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Console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Toggle Device Toolbar 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93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Specyfikacja</a:t>
            </a:r>
            <a:r>
              <a:rPr lang="pl-PL" sz="2200" dirty="0">
                <a:latin typeface="Poppins"/>
                <a:ea typeface="Poppins"/>
                <a:cs typeface="Poppins"/>
                <a:sym typeface="Poppins"/>
              </a:rPr>
              <a:t> GURU99 zawiera wiele błędów. Jest niejasna i niespójna. Nazewnictwo i opisy są niekonsekwentne. Interpunkcja pozostawia wiele do życzenia. Strony są nieponumerowane, a ilustracje nie mają opisów oraz numeracji. Poniżej przykładowe przypadki testowe w TestRail.</a:t>
            </a:r>
            <a:br>
              <a:rPr lang="pl-PL" sz="1600" dirty="0">
                <a:latin typeface="Poppins"/>
                <a:ea typeface="Poppins"/>
                <a:cs typeface="Poppins"/>
                <a:sym typeface="Poppins"/>
              </a:rPr>
            </a:b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1065125"/>
            <a:ext cx="9957822" cy="413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9270EA4-8D1D-FDA6-6BE9-16D88E90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138"/>
            <a:ext cx="12192000" cy="5564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A97D70-57F2-04E8-1DB6-DBDD242D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Zakładka </a:t>
            </a:r>
            <a:r>
              <a:rPr lang="pl-PL" sz="2000" b="1" dirty="0">
                <a:latin typeface="Poppins" panose="00000500000000000000" pitchFamily="2" charset="-18"/>
                <a:cs typeface="Poppins" panose="00000500000000000000" pitchFamily="2" charset="-18"/>
              </a:rPr>
              <a:t>Elements</a:t>
            </a:r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 służy do łatwej edycji poglądowej strony. Mamy tutaj strukturę HTML oraz CSS aplikacji. Do elementów można dostać się poprzez kliknięcie w strukturze HTML. W tym momencie pod spodem pokazują nam się style CSS przypisane do tego elementu.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E87CF9-6289-5E7F-DD34-6AE1B498B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DA11870-A827-FD69-15DE-B670AAFE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95119"/>
            <a:ext cx="12385040" cy="4785361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7CD525-CB88-32AE-8E20-54F0F161DB65}"/>
              </a:ext>
            </a:extLst>
          </p:cNvPr>
          <p:cNvCxnSpPr>
            <a:cxnSpLocks/>
          </p:cNvCxnSpPr>
          <p:nvPr/>
        </p:nvCxnSpPr>
        <p:spPr>
          <a:xfrm>
            <a:off x="7012940" y="3429000"/>
            <a:ext cx="891540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5372988-506B-753A-6072-1ED250309699}"/>
              </a:ext>
            </a:extLst>
          </p:cNvPr>
          <p:cNvSpPr txBox="1"/>
          <p:nvPr/>
        </p:nvSpPr>
        <p:spPr>
          <a:xfrm>
            <a:off x="6324600" y="3371850"/>
            <a:ext cx="68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HTML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E00D5410-9ED3-4E3D-0745-423C0C717AA0}"/>
              </a:ext>
            </a:extLst>
          </p:cNvPr>
          <p:cNvCxnSpPr/>
          <p:nvPr/>
        </p:nvCxnSpPr>
        <p:spPr>
          <a:xfrm>
            <a:off x="7302500" y="4838700"/>
            <a:ext cx="601980" cy="1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AE13F01-51B6-9BE0-04A2-B2A98721B825}"/>
              </a:ext>
            </a:extLst>
          </p:cNvPr>
          <p:cNvSpPr txBox="1"/>
          <p:nvPr/>
        </p:nvSpPr>
        <p:spPr>
          <a:xfrm>
            <a:off x="6793231" y="4619625"/>
            <a:ext cx="57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9793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69F8B-2550-5FBE-3E3B-D6846274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200" b="1" i="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Console</a:t>
            </a:r>
            <a:r>
              <a:rPr lang="pl-PL" sz="2200" b="0" i="0" dirty="0">
                <a:solidFill>
                  <a:srgbClr val="0C80B0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2200" dirty="0">
                <a:solidFill>
                  <a:srgbClr val="333333"/>
                </a:solidFill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- s</a:t>
            </a:r>
            <a: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łuży do pisania kodu lub podglądu zarejestrowanych komunikatów, aby upewnić się, że kod działa zgodnie z oczekiwaniami.</a:t>
            </a:r>
            <a:b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</a:br>
            <a:endParaRPr lang="pl-PL" sz="2200" dirty="0">
              <a:latin typeface="Poppins" panose="00000500000000000000" pitchFamily="2" charset="-18"/>
              <a:ea typeface="Roboto" panose="02000000000000000000" pitchFamily="2" charset="0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117B0B-CA29-C274-B62B-1DE34F183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2FF4D12-77E2-90A7-D135-6B3A1002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4" y="1571625"/>
            <a:ext cx="11586746" cy="47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FA6FA-CD38-1920-2D09-C824FD61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200" b="1" dirty="0">
                <a:latin typeface="Poppins" panose="00000500000000000000" pitchFamily="2" charset="-18"/>
                <a:cs typeface="Poppins" panose="00000500000000000000" pitchFamily="2" charset="-18"/>
              </a:rPr>
              <a:t>Toggle Device Toolbar </a:t>
            </a:r>
            <a:r>
              <a:rPr lang="pl-PL" sz="2200" dirty="0">
                <a:latin typeface="Poppins" panose="00000500000000000000" pitchFamily="2" charset="-18"/>
                <a:cs typeface="Poppins" panose="00000500000000000000" pitchFamily="2" charset="-18"/>
              </a:rPr>
              <a:t>symuluje widok urządzeń mobilnych. Można zobaczyć stronę lub aplikację w innej rozdzielczości telefonu. Opcja też pozwala ustawić rotację urządzenia oraz opóźnienie wczytywania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E1836-7F6C-6358-9C35-9D4E100D7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33E38F1-311F-8FEE-0C74-4F1512A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19250"/>
            <a:ext cx="11610975" cy="4695825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DFE51CA3-BC17-C4F6-878E-BB3718D27BD0}"/>
              </a:ext>
            </a:extLst>
          </p:cNvPr>
          <p:cNvCxnSpPr/>
          <p:nvPr/>
        </p:nvCxnSpPr>
        <p:spPr>
          <a:xfrm flipV="1">
            <a:off x="290029" y="1766888"/>
            <a:ext cx="1114425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6D9AF8-83F9-9AC9-FD75-930FCDC5C752}"/>
              </a:ext>
            </a:extLst>
          </p:cNvPr>
          <p:cNvSpPr txBox="1"/>
          <p:nvPr/>
        </p:nvSpPr>
        <p:spPr>
          <a:xfrm>
            <a:off x="-476250" y="2066925"/>
            <a:ext cx="1314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Tutaj wybieramy urządzenie mobilne do testowania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51700ACB-7AC6-9DB4-FB04-9C59D7265551}"/>
              </a:ext>
            </a:extLst>
          </p:cNvPr>
          <p:cNvCxnSpPr/>
          <p:nvPr/>
        </p:nvCxnSpPr>
        <p:spPr>
          <a:xfrm flipV="1">
            <a:off x="1722977" y="1730951"/>
            <a:ext cx="285750" cy="230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1422F8E-7743-7F5F-479D-4239FD78AB5B}"/>
              </a:ext>
            </a:extLst>
          </p:cNvPr>
          <p:cNvSpPr txBox="1"/>
          <p:nvPr/>
        </p:nvSpPr>
        <p:spPr>
          <a:xfrm>
            <a:off x="981075" y="3924300"/>
            <a:ext cx="1419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Rozdzielczość urządzenia mobilnego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921680DF-864E-A9E5-9264-183F44B70EEE}"/>
              </a:ext>
            </a:extLst>
          </p:cNvPr>
          <p:cNvCxnSpPr/>
          <p:nvPr/>
        </p:nvCxnSpPr>
        <p:spPr>
          <a:xfrm flipH="1" flipV="1">
            <a:off x="3705226" y="1720097"/>
            <a:ext cx="666750" cy="110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445EE6A-8B12-A5B0-CB96-FD161B43397A}"/>
              </a:ext>
            </a:extLst>
          </p:cNvPr>
          <p:cNvSpPr txBox="1"/>
          <p:nvPr/>
        </p:nvSpPr>
        <p:spPr>
          <a:xfrm>
            <a:off x="3676650" y="2771775"/>
            <a:ext cx="1171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Rotacja pozioma lub pionowa urządzenia mobilnego 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96D20A65-AE2A-F5DA-939C-9CA109C7FABD}"/>
              </a:ext>
            </a:extLst>
          </p:cNvPr>
          <p:cNvCxnSpPr/>
          <p:nvPr/>
        </p:nvCxnSpPr>
        <p:spPr>
          <a:xfrm flipV="1">
            <a:off x="4400552" y="1684338"/>
            <a:ext cx="790575" cy="3105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BAB99DD-C96F-8A5F-9FFE-D193CF06372F}"/>
              </a:ext>
            </a:extLst>
          </p:cNvPr>
          <p:cNvSpPr txBox="1"/>
          <p:nvPr/>
        </p:nvSpPr>
        <p:spPr>
          <a:xfrm>
            <a:off x="3810000" y="4486275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Analiza mobilna</a:t>
            </a: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C4A379AB-73D1-DB3E-4C94-8DC71C17A3B9}"/>
              </a:ext>
            </a:extLst>
          </p:cNvPr>
          <p:cNvCxnSpPr/>
          <p:nvPr/>
        </p:nvCxnSpPr>
        <p:spPr>
          <a:xfrm flipV="1">
            <a:off x="2992948" y="1684338"/>
            <a:ext cx="209550" cy="239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C696074E-E20C-D891-AD5C-625C2ABFE9C9}"/>
              </a:ext>
            </a:extLst>
          </p:cNvPr>
          <p:cNvSpPr txBox="1"/>
          <p:nvPr/>
        </p:nvSpPr>
        <p:spPr>
          <a:xfrm>
            <a:off x="2476501" y="3941326"/>
            <a:ext cx="1200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Opóźnienie wczytywania strony</a:t>
            </a:r>
          </a:p>
        </p:txBody>
      </p:sp>
    </p:spTree>
    <p:extLst>
      <p:ext uri="{BB962C8B-B14F-4D97-AF65-F5344CB8AC3E}">
        <p14:creationId xmlns:p14="http://schemas.microsoft.com/office/powerpoint/2010/main" val="29881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070A47F-0739-EAF1-94BE-8EE26EDA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6769"/>
            <a:ext cx="5157787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Projektowe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7E9614-29BB-CEDA-3941-95078560F80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845808"/>
            <a:ext cx="5157787" cy="4343855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Złe zarządzanie projektem: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zarządzania projektem może prowadzić do opóźnień, nadmiernego wydatkowania budżetu i utraty kierunku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dostatecznych zasobów: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Ograniczone zasoby, w tym ludzkie i techniczne, mogą wpłynąć na zdolność do dostarczenia aplikacji na czas i w odpowiedniej jakości.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Zmiany wymagań: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Częste zmiany w wymaganiach projektu mogą prowadzić do problemów z harmonogramem i kosztami.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zespołowe: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Konflikty w zespole projektowym lub brak komunikacji mogą zakłócić postęp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Zniesienie konkurencji: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na rynku istnieją podobne aplikacje lub platformy edukacyjne, rywalizacja może być intensywna.</a:t>
            </a:r>
          </a:p>
          <a:p>
            <a:pPr marL="11430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C3050E-3CC6-0E20-3D18-E2F0276D00E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406769"/>
            <a:ext cx="5183188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Produktowe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AE66467-487B-E833-83A5-BA82B85C023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845808"/>
            <a:ext cx="5183188" cy="4343855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Niska jakość zawartości edukacyjnej: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materiały edukacyjne nie są odpowiednio przygotowane lub nie spełniają oczekiwań użytkowników, aplikacja może stracić na popularności.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 bezpieczeństwem: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gromadzi dane użytkowników lub zawiera prywatne informacje, konieczne jest odpowiednie zabezpieczenie tych danych przed potencjalnymi naruszeniami.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aktualizacji: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Nieaktualne materiały edukacyjne lub brak aktualizacji aplikacji mogą sprawić, że straci ona na wartości.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wsparcia technicznego: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wsparcia technicznego dla użytkowników może prowadzić do frustracji i utraty klientów.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dostosowania do potrzeb użytkowników: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nie spełnia potrzeb i oczekiwań użytkowników, może stracić na popularności.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Przypadki testowe w narzędziu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TestRail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4F89555-C9CD-B3B1-447E-FA417FA0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531"/>
            <a:ext cx="12192000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1EB177A-A6F5-3236-3E02-EA197A59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121"/>
            <a:ext cx="12192000" cy="56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AA090FD-CF36-04A8-9557-3D88DCEC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933"/>
            <a:ext cx="12192000" cy="56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64DFD5A-1964-A95C-1C8A-17F1B8C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48"/>
            <a:ext cx="12192000" cy="5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5A70F27-AE6D-2401-0C3A-2EEC650E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824"/>
            <a:ext cx="12192000" cy="56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422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17774</TotalTime>
  <Words>973</Words>
  <Application>Microsoft Office PowerPoint</Application>
  <PresentationFormat>Panoramiczny</PresentationFormat>
  <Paragraphs>117</Paragraphs>
  <Slides>32</Slides>
  <Notes>7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8" baseType="lpstr">
      <vt:lpstr>Calibri</vt:lpstr>
      <vt:lpstr>robotoregular</vt:lpstr>
      <vt:lpstr>Poppins</vt:lpstr>
      <vt:lpstr>Arial</vt:lpstr>
      <vt:lpstr>Motyw pakietu Office</vt:lpstr>
      <vt:lpstr>Pakiet</vt:lpstr>
      <vt:lpstr>Projekt Końcowy</vt:lpstr>
      <vt:lpstr>Krótko o projekcie</vt:lpstr>
      <vt:lpstr>Specyfikacja GURU99 zawiera wiele błędów. Jest niejasna i niespójna. Nazewnictwo i opisy są niekonsekwentne. Interpunkcja pozostawia wiele do życzenia. Strony są nieponumerowane, a ilustracje nie mają opisów oraz numeracji. Poniżej przykładowe przypadki testowe w TestRail. </vt:lpstr>
      <vt:lpstr>Ryzyka Projektowe oraz Produktowe</vt:lpstr>
      <vt:lpstr>Przypadki testowe w narzędziu TestRail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 Run Projekt końcowy Guru99</vt:lpstr>
      <vt:lpstr>Sesja eksploracyjna Guru99</vt:lpstr>
      <vt:lpstr>Prezentacja programu PowerPoint</vt:lpstr>
      <vt:lpstr>Raportowanie defektów w narzędziu JIRA</vt:lpstr>
      <vt:lpstr>Raportowanie defektów w narzędziu JIRA</vt:lpstr>
      <vt:lpstr>Elementy dodatkowe</vt:lpstr>
      <vt:lpstr>Selenium IDE</vt:lpstr>
      <vt:lpstr>Postman</vt:lpstr>
      <vt:lpstr>Metoda „POST” – tworzenie i przesyłanie danych</vt:lpstr>
      <vt:lpstr>Metoda „GET” – pobieranie danych ze strony</vt:lpstr>
      <vt:lpstr>Metoda „GET” – pobieranie danych ze strony</vt:lpstr>
      <vt:lpstr>Metoda „POST” – tworzenie i przesyłanie danych</vt:lpstr>
      <vt:lpstr>Metoda „PUT” – aktualizacja bądź tworzenie nowych danych</vt:lpstr>
      <vt:lpstr>Metoda „PATCH” – aktualizacja danych</vt:lpstr>
      <vt:lpstr>Metoda DELETE – usuwanie danych</vt:lpstr>
      <vt:lpstr>Metoda „GET” – pobieranie danych ze strony</vt:lpstr>
      <vt:lpstr>Przepisanie wybranego przypadku testowego za pomocą Behavior Driven Development.</vt:lpstr>
      <vt:lpstr>Chrome DevTools</vt:lpstr>
      <vt:lpstr>Zakładka Elements służy do łatwej edycji poglądowej strony. Mamy tutaj strukturę HTML oraz CSS aplikacji. Do elementów można dostać się poprzez kliknięcie w strukturze HTML. W tym momencie pod spodem pokazują nam się style CSS przypisane do tego elementu.</vt:lpstr>
      <vt:lpstr>Console - służy do pisania kodu lub podglądu zarejestrowanych komunikatów, aby upewnić się, że kod działa zgodnie z oczekiwaniami. </vt:lpstr>
      <vt:lpstr>Toggle Device Toolbar symuluje widok urządzeń mobilnych. Można zobaczyć stronę lub aplikację w innej rozdzielczości telefonu. Opcja też pozwala ustawić rotację urządzenia oraz opóźnienie wczytywania strony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Marcin Grzegowski</dc:creator>
  <cp:lastModifiedBy>Marcin Grzegowski</cp:lastModifiedBy>
  <cp:revision>9</cp:revision>
  <dcterms:modified xsi:type="dcterms:W3CDTF">2023-09-20T14:32:23Z</dcterms:modified>
</cp:coreProperties>
</file>